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0"/>
  </p:notesMasterIdLst>
  <p:sldIdLst>
    <p:sldId id="256" r:id="rId2"/>
    <p:sldId id="259" r:id="rId3"/>
    <p:sldId id="260" r:id="rId4"/>
    <p:sldId id="276" r:id="rId5"/>
    <p:sldId id="257" r:id="rId6"/>
    <p:sldId id="258" r:id="rId7"/>
    <p:sldId id="280" r:id="rId8"/>
    <p:sldId id="282" r:id="rId9"/>
    <p:sldId id="283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71" r:id="rId18"/>
    <p:sldId id="272" r:id="rId19"/>
    <p:sldId id="273" r:id="rId20"/>
    <p:sldId id="274" r:id="rId21"/>
    <p:sldId id="277" r:id="rId22"/>
    <p:sldId id="268" r:id="rId23"/>
    <p:sldId id="281" r:id="rId24"/>
    <p:sldId id="269" r:id="rId25"/>
    <p:sldId id="275" r:id="rId26"/>
    <p:sldId id="278" r:id="rId27"/>
    <p:sldId id="270" r:id="rId28"/>
    <p:sldId id="279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DAD41-0572-4FF0-AF65-C542C53B3B33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142B9-3C7F-4B40-94BB-31C0192F966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142B9-3C7F-4B40-94BB-31C0192F9662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0" name="Subtítu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de cantos arredondado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edondar Retângulo em um Canto Únic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de cantos arredondado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Espaço Reservado para Títu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E0EB355-C3F5-4F6C-9E41-4C7A1BBB20CE}" type="datetimeFigureOut">
              <a:rPr lang="pt-BR" smtClean="0"/>
              <a:pPr/>
              <a:t>13/10/2021</a:t>
            </a:fld>
            <a:endParaRPr lang="pt-BR"/>
          </a:p>
        </p:txBody>
      </p:sp>
      <p:sp>
        <p:nvSpPr>
          <p:cNvPr id="18" name="Espaço Reservado para Rodap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4F60F28-A036-4E2F-85E5-E50CF45D47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ademia.edu/28982870/Edessa_Hist%C3%B3ria_do_Cristianismo_Primitivo_na_outra_margem_do_Eufrates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828800"/>
          </a:xfrm>
        </p:spPr>
        <p:txBody>
          <a:bodyPr>
            <a:noAutofit/>
          </a:bodyPr>
          <a:lstStyle/>
          <a:p>
            <a:pPr algn="ctr"/>
            <a:r>
              <a:rPr lang="pt-BR" sz="6000" dirty="0" smtClean="0"/>
              <a:t>A Igreja </a:t>
            </a:r>
            <a:br>
              <a:rPr lang="pt-BR" sz="6000" dirty="0" smtClean="0"/>
            </a:br>
            <a:r>
              <a:rPr lang="pt-BR" sz="6000" dirty="0" smtClean="0"/>
              <a:t>da outra Síria</a:t>
            </a:r>
            <a:endParaRPr lang="pt-BR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929190" y="5143512"/>
            <a:ext cx="3843310" cy="9144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>
                <a:solidFill>
                  <a:srgbClr val="FF0000"/>
                </a:solidFill>
              </a:rPr>
              <a:t>EBE 2021</a:t>
            </a:r>
            <a:endParaRPr lang="pt-BR" sz="2800" b="1" dirty="0">
              <a:solidFill>
                <a:srgbClr val="FF0000"/>
              </a:solidFill>
            </a:endParaRPr>
          </a:p>
        </p:txBody>
      </p:sp>
      <p:pic>
        <p:nvPicPr>
          <p:cNvPr id="74754" name="Picture 2" descr="Ficheiro:Agape feast 05.jpg – Wikipédia, a enciclopédia liv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357562"/>
            <a:ext cx="4267200" cy="3143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97048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sz="3600" dirty="0" smtClean="0"/>
              <a:t>	“Os missionários cristãos rapidamente disseminaram a mensagem sobre Jesus de Nazaré por várias regiões do Império Romano, incluindo as regiões fronteiriças e além”.</a:t>
            </a:r>
          </a:p>
          <a:p>
            <a:pPr>
              <a:buNone/>
            </a:pPr>
            <a:r>
              <a:rPr lang="pt-BR" sz="3600" dirty="0" smtClean="0"/>
              <a:t>	</a:t>
            </a:r>
          </a:p>
          <a:p>
            <a:r>
              <a:rPr lang="pt-BR" sz="3600" dirty="0" smtClean="0"/>
              <a:t>Mantinham a </a:t>
            </a:r>
            <a:r>
              <a:rPr lang="pt-BR" sz="3600" dirty="0" err="1" smtClean="0"/>
              <a:t>ideia</a:t>
            </a:r>
            <a:r>
              <a:rPr lang="pt-BR" sz="3600" dirty="0" smtClean="0"/>
              <a:t> </a:t>
            </a:r>
          </a:p>
          <a:p>
            <a:pPr>
              <a:buNone/>
            </a:pPr>
            <a:r>
              <a:rPr lang="pt-BR" sz="3600" dirty="0" smtClean="0"/>
              <a:t>	de duplas, como no </a:t>
            </a:r>
          </a:p>
          <a:p>
            <a:pPr>
              <a:buNone/>
            </a:pPr>
            <a:r>
              <a:rPr lang="pt-BR" sz="3600" dirty="0" smtClean="0"/>
              <a:t>	movimento de Jesus.</a:t>
            </a:r>
          </a:p>
          <a:p>
            <a:pPr>
              <a:buNone/>
            </a:pPr>
            <a:r>
              <a:rPr lang="pt-BR" sz="3600" dirty="0" smtClean="0"/>
              <a:t>	</a:t>
            </a:r>
            <a:endParaRPr lang="pt-BR" sz="3600" dirty="0"/>
          </a:p>
        </p:txBody>
      </p:sp>
      <p:pic>
        <p:nvPicPr>
          <p:cNvPr id="5" name="Picture 2" descr="A FAMÍLIA NA ROCHA : O Verdadeiro lider faz outros lidere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286256"/>
            <a:ext cx="1705674" cy="1760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3200" dirty="0" smtClean="0"/>
              <a:t>	 </a:t>
            </a:r>
            <a:r>
              <a:rPr lang="pt-BR" sz="3600" dirty="0" smtClean="0"/>
              <a:t>Antioquia     Cidades da Ásia menor, </a:t>
            </a:r>
            <a:r>
              <a:rPr lang="pt-BR" sz="3600" dirty="0" err="1" smtClean="0"/>
              <a:t>Acaia</a:t>
            </a:r>
            <a:r>
              <a:rPr lang="pt-BR" sz="3600" dirty="0" smtClean="0"/>
              <a:t> e </a:t>
            </a:r>
            <a:r>
              <a:rPr lang="pt-BR" sz="3600" dirty="0" err="1" smtClean="0"/>
              <a:t>Macedonia</a:t>
            </a:r>
            <a:r>
              <a:rPr lang="pt-BR" sz="3600" dirty="0" smtClean="0"/>
              <a:t>.</a:t>
            </a:r>
          </a:p>
          <a:p>
            <a:pPr>
              <a:buNone/>
            </a:pPr>
            <a:endParaRPr lang="pt-BR" sz="3600" dirty="0" smtClean="0"/>
          </a:p>
          <a:p>
            <a:pPr>
              <a:buNone/>
            </a:pPr>
            <a:r>
              <a:rPr lang="pt-BR" sz="3600" dirty="0" smtClean="0"/>
              <a:t>	Outros pregadores     para o Oriente: </a:t>
            </a:r>
          </a:p>
          <a:p>
            <a:pPr>
              <a:buNone/>
            </a:pPr>
            <a:r>
              <a:rPr lang="pt-BR" sz="3600" dirty="0" smtClean="0"/>
              <a:t>	Oeste da Síria,(</a:t>
            </a:r>
            <a:r>
              <a:rPr lang="pt-BR" sz="3600" dirty="0" err="1" smtClean="0"/>
              <a:t>Edessa</a:t>
            </a:r>
            <a:r>
              <a:rPr lang="pt-BR" sz="3600" dirty="0" smtClean="0"/>
              <a:t>) na região da </a:t>
            </a:r>
            <a:r>
              <a:rPr lang="pt-BR" sz="3600" dirty="0" err="1" smtClean="0"/>
              <a:t>Osroena</a:t>
            </a:r>
            <a:r>
              <a:rPr lang="pt-BR" sz="3600" dirty="0" smtClean="0"/>
              <a:t>/</a:t>
            </a:r>
            <a:r>
              <a:rPr lang="pt-BR" sz="3600" dirty="0" err="1" smtClean="0"/>
              <a:t>Mesopotamia</a:t>
            </a:r>
            <a:r>
              <a:rPr lang="pt-BR" sz="3600" dirty="0" smtClean="0"/>
              <a:t>.</a:t>
            </a:r>
          </a:p>
          <a:p>
            <a:pPr>
              <a:buNone/>
            </a:pPr>
            <a:endParaRPr lang="pt-BR" sz="3200" dirty="0" smtClean="0"/>
          </a:p>
          <a:p>
            <a:pPr>
              <a:buNone/>
            </a:pPr>
            <a:r>
              <a:rPr lang="pt-BR" sz="3200" dirty="0" smtClean="0"/>
              <a:t>	</a:t>
            </a:r>
            <a:endParaRPr lang="pt-BR" sz="3200" dirty="0"/>
          </a:p>
        </p:txBody>
      </p:sp>
      <p:sp>
        <p:nvSpPr>
          <p:cNvPr id="5" name="Seta para a direita 4"/>
          <p:cNvSpPr/>
          <p:nvPr/>
        </p:nvSpPr>
        <p:spPr>
          <a:xfrm>
            <a:off x="3571868" y="785794"/>
            <a:ext cx="357190" cy="341756"/>
          </a:xfrm>
          <a:prstGeom prst="right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 para a direita 5"/>
          <p:cNvSpPr/>
          <p:nvPr/>
        </p:nvSpPr>
        <p:spPr>
          <a:xfrm>
            <a:off x="5429256" y="2500306"/>
            <a:ext cx="357190" cy="341756"/>
          </a:xfrm>
          <a:prstGeom prst="right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ndado de Edessa – Wikipédia, a enciclopédia liv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072494" cy="5960192"/>
          </a:xfrm>
          <a:prstGeom prst="rect">
            <a:avLst/>
          </a:prstGeom>
          <a:noFill/>
        </p:spPr>
      </p:pic>
      <p:sp>
        <p:nvSpPr>
          <p:cNvPr id="5" name="Seta para a direita 4"/>
          <p:cNvSpPr/>
          <p:nvPr/>
        </p:nvSpPr>
        <p:spPr>
          <a:xfrm>
            <a:off x="5286380" y="3286124"/>
            <a:ext cx="357190" cy="341756"/>
          </a:xfrm>
          <a:prstGeom prst="right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Geografia Geral e Bíblica : MAPAS BIBLICO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8358246" cy="6399415"/>
          </a:xfrm>
          <a:prstGeom prst="rect">
            <a:avLst/>
          </a:prstGeom>
          <a:noFill/>
        </p:spPr>
      </p:pic>
      <p:sp>
        <p:nvSpPr>
          <p:cNvPr id="11" name="Seta para baixo 10"/>
          <p:cNvSpPr/>
          <p:nvPr/>
        </p:nvSpPr>
        <p:spPr>
          <a:xfrm>
            <a:off x="6643702" y="3143248"/>
            <a:ext cx="214314" cy="621218"/>
          </a:xfrm>
          <a:prstGeom prst="down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baixo 11"/>
          <p:cNvSpPr/>
          <p:nvPr/>
        </p:nvSpPr>
        <p:spPr>
          <a:xfrm>
            <a:off x="4000496" y="2071678"/>
            <a:ext cx="214314" cy="621218"/>
          </a:xfrm>
          <a:prstGeom prst="down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 para a direita 12"/>
          <p:cNvSpPr/>
          <p:nvPr/>
        </p:nvSpPr>
        <p:spPr>
          <a:xfrm>
            <a:off x="5786446" y="4214818"/>
            <a:ext cx="428628" cy="270318"/>
          </a:xfrm>
          <a:prstGeom prst="right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 para a direita 14"/>
          <p:cNvSpPr/>
          <p:nvPr/>
        </p:nvSpPr>
        <p:spPr>
          <a:xfrm>
            <a:off x="3714744" y="3357562"/>
            <a:ext cx="428628" cy="270318"/>
          </a:xfrm>
          <a:prstGeom prst="right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32740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3200" dirty="0" smtClean="0"/>
              <a:t>A criação de novas comunidades resultou no desenvolvimento de formas locais de cristianismo.</a:t>
            </a:r>
          </a:p>
          <a:p>
            <a:pPr>
              <a:buNone/>
            </a:pPr>
            <a:r>
              <a:rPr lang="pt-BR" sz="3200" dirty="0" smtClean="0"/>
              <a:t>	</a:t>
            </a:r>
          </a:p>
          <a:p>
            <a:pPr>
              <a:buNone/>
            </a:pPr>
            <a:r>
              <a:rPr lang="pt-BR" sz="3200" dirty="0" smtClean="0"/>
              <a:t>	Diferentes configurações:</a:t>
            </a:r>
          </a:p>
          <a:p>
            <a:r>
              <a:rPr lang="pt-BR" sz="3200" dirty="0" smtClean="0"/>
              <a:t>em sua organização interna;</a:t>
            </a:r>
          </a:p>
          <a:p>
            <a:r>
              <a:rPr lang="pt-BR" sz="3200" dirty="0" smtClean="0"/>
              <a:t>Em suas </a:t>
            </a:r>
            <a:r>
              <a:rPr lang="pt-BR" sz="3200" dirty="0" err="1" smtClean="0"/>
              <a:t>ideias</a:t>
            </a:r>
            <a:r>
              <a:rPr lang="pt-BR" sz="3200" dirty="0" smtClean="0"/>
              <a:t> e crenças religiosas;</a:t>
            </a:r>
          </a:p>
          <a:p>
            <a:r>
              <a:rPr lang="pt-BR" sz="3200" dirty="0" smtClean="0"/>
              <a:t>Em suas práticas rituais e litúrgicas;</a:t>
            </a:r>
          </a:p>
          <a:p>
            <a:r>
              <a:rPr lang="pt-BR" sz="3200" dirty="0" smtClean="0"/>
              <a:t>Na forma de se relacionar com os de fora</a:t>
            </a:r>
            <a:endParaRPr lang="pt-BR" sz="3200" dirty="0"/>
          </a:p>
        </p:txBody>
      </p:sp>
      <p:pic>
        <p:nvPicPr>
          <p:cNvPr id="80900" name="Picture 4" descr="Atos dos Apóstolos e o Espírito Santo - Vida Cristã - Franciscanos Vida  Cristã - Província Franciscana da Imaculada Conceição do Brasil - OF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4987878"/>
            <a:ext cx="2824183" cy="1512955"/>
          </a:xfrm>
          <a:prstGeom prst="rect">
            <a:avLst/>
          </a:prstGeom>
          <a:noFill/>
        </p:spPr>
      </p:pic>
      <p:pic>
        <p:nvPicPr>
          <p:cNvPr id="80902" name="Picture 6" descr="Não basta comunhão espiritual. Exige-se fraternidade econômica - Instituto  Humanitas Unisinos - IH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5" y="4929198"/>
            <a:ext cx="4068167" cy="1517618"/>
          </a:xfrm>
          <a:prstGeom prst="rect">
            <a:avLst/>
          </a:prstGeom>
          <a:noFill/>
        </p:spPr>
      </p:pic>
      <p:pic>
        <p:nvPicPr>
          <p:cNvPr id="80904" name="Picture 8" descr="O QUE A BÍBLIA FALA SOBRE APOLOGÉTICA A PARTIR DO SERMÃO DE PAULO NO  AREÓPAGO. | Fares Camurça Furtad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4857760"/>
            <a:ext cx="1952638" cy="16402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989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	</a:t>
            </a:r>
            <a:r>
              <a:rPr lang="pt-BR" sz="3200" dirty="0" smtClean="0"/>
              <a:t>Estamos acostumados a falar de «cristianismo», no singular, quando nos referimos à religião dominante no hemisfério ocidental, mas seria muito </a:t>
            </a:r>
            <a:r>
              <a:rPr lang="pt-BR" sz="3200" dirty="0" smtClean="0"/>
              <a:t>mais </a:t>
            </a:r>
            <a:r>
              <a:rPr lang="pt-BR" sz="3200" dirty="0" smtClean="0"/>
              <a:t>apropriado utilizar falar em «cristianismos», tanto no nosso tempo como na Antiguidade. </a:t>
            </a:r>
            <a:r>
              <a:rPr lang="pt-BR" dirty="0" smtClean="0"/>
              <a:t>(Antonio </a:t>
            </a:r>
            <a:r>
              <a:rPr lang="pt-BR" dirty="0" err="1" smtClean="0"/>
              <a:t>Piñero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1026" name="Picture 2" descr="Cristianismo: o que é, origem, características e símbolos da religião  cristã - Significad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5000636"/>
            <a:ext cx="6072230" cy="1518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98978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Cristianismos que negavam que Jesus fosse Deus;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Cristianismos proféticos em que a comunidade era governada por profetas;</a:t>
            </a:r>
          </a:p>
          <a:p>
            <a:endParaRPr lang="pt-BR" dirty="0" smtClean="0"/>
          </a:p>
          <a:p>
            <a:r>
              <a:rPr lang="pt-BR" dirty="0" smtClean="0"/>
              <a:t>Cristianismos que negavam a validade, verdade ou </a:t>
            </a:r>
            <a:r>
              <a:rPr lang="pt-BR" dirty="0" err="1" smtClean="0"/>
              <a:t>inerrância</a:t>
            </a:r>
            <a:r>
              <a:rPr lang="pt-BR" dirty="0" smtClean="0"/>
              <a:t> das Sagradas escrituras;</a:t>
            </a:r>
          </a:p>
          <a:p>
            <a:endParaRPr lang="pt-BR" dirty="0" smtClean="0"/>
          </a:p>
          <a:p>
            <a:r>
              <a:rPr lang="pt-BR" dirty="0" smtClean="0"/>
              <a:t>Cristianismos que negavam a verdadeira encarnação de Jesus;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98978"/>
          </a:xfrm>
        </p:spPr>
        <p:txBody>
          <a:bodyPr/>
          <a:lstStyle/>
          <a:p>
            <a:r>
              <a:rPr lang="pt-BR" dirty="0" smtClean="0"/>
              <a:t>Cristãos que negaram a futura ressurreição;</a:t>
            </a:r>
          </a:p>
          <a:p>
            <a:endParaRPr lang="pt-BR" dirty="0" smtClean="0"/>
          </a:p>
          <a:p>
            <a:r>
              <a:rPr lang="pt-BR" dirty="0" smtClean="0"/>
              <a:t>Cristianismos que promoveram a independência das mulheres;</a:t>
            </a:r>
          </a:p>
          <a:p>
            <a:endParaRPr lang="pt-BR" dirty="0" smtClean="0"/>
          </a:p>
          <a:p>
            <a:r>
              <a:rPr lang="pt-BR" dirty="0" smtClean="0"/>
              <a:t>Cristianismos que negavam o corpo e o mundo, e foi totalmente contrário à vida sexual e ao casamento.</a:t>
            </a:r>
          </a:p>
          <a:p>
            <a:endParaRPr lang="pt-BR" dirty="0" smtClean="0"/>
          </a:p>
          <a:p>
            <a:r>
              <a:rPr lang="pt-BR" dirty="0" smtClean="0"/>
              <a:t>E outros...</a:t>
            </a:r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pt-BR" dirty="0" smtClean="0"/>
              <a:t>Apesar de muitas diferenças, mantinham um rede de comunicação intensa: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Solução de problemas;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Discussão e defesa de posições;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Busca de unidade</a:t>
            </a:r>
          </a:p>
          <a:p>
            <a:endParaRPr lang="pt-BR" dirty="0"/>
          </a:p>
        </p:txBody>
      </p:sp>
      <p:sp>
        <p:nvSpPr>
          <p:cNvPr id="1026" name="AutoShape 2" descr="EBC | Cartas e rádio ainda são meios de comunicação para moradores da  Amazô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429132"/>
            <a:ext cx="6143668" cy="206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Conflitos com </a:t>
            </a:r>
          </a:p>
          <a:p>
            <a:r>
              <a:rPr lang="pt-BR" dirty="0" smtClean="0"/>
              <a:t>Críticas ferozes</a:t>
            </a:r>
          </a:p>
          <a:p>
            <a:r>
              <a:rPr lang="pt-BR" dirty="0" smtClean="0"/>
              <a:t>Discussões</a:t>
            </a:r>
          </a:p>
          <a:p>
            <a:r>
              <a:rPr lang="pt-BR" dirty="0" smtClean="0"/>
              <a:t>Desqualificação dos adversários</a:t>
            </a:r>
          </a:p>
          <a:p>
            <a:endParaRPr lang="pt-BR" dirty="0" smtClean="0"/>
          </a:p>
          <a:p>
            <a:pPr>
              <a:buNone/>
            </a:pPr>
            <a:r>
              <a:rPr lang="pt-BR" dirty="0" smtClean="0"/>
              <a:t>Mas, com forte sentimento de pertença </a:t>
            </a:r>
          </a:p>
          <a:p>
            <a:endParaRPr lang="pt-BR" dirty="0"/>
          </a:p>
        </p:txBody>
      </p:sp>
      <p:pic>
        <p:nvPicPr>
          <p:cNvPr id="21506" name="Picture 2" descr="Pertencimento: Criando Empreendedores Internos | Cultura &amp;amp; Gestão Soluçõ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929066"/>
            <a:ext cx="4959838" cy="26039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357166"/>
            <a:ext cx="8183880" cy="5715040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  <a:buNone/>
            </a:pPr>
            <a:r>
              <a:rPr lang="pt-BR" sz="2400" b="1" dirty="0" smtClean="0"/>
              <a:t>Ponto em comum:</a:t>
            </a:r>
          </a:p>
          <a:p>
            <a:pPr>
              <a:lnSpc>
                <a:spcPct val="160000"/>
              </a:lnSpc>
              <a:buNone/>
            </a:pPr>
            <a:r>
              <a:rPr lang="pt-BR" sz="2400" dirty="0" smtClean="0"/>
              <a:t>	Jesus ressuscitou e vivia entre eles</a:t>
            </a:r>
          </a:p>
          <a:p>
            <a:pPr>
              <a:lnSpc>
                <a:spcPct val="160000"/>
              </a:lnSpc>
              <a:buNone/>
            </a:pPr>
            <a:endParaRPr lang="pt-BR" sz="1000" dirty="0" smtClean="0"/>
          </a:p>
          <a:p>
            <a:pPr>
              <a:lnSpc>
                <a:spcPct val="160000"/>
              </a:lnSpc>
              <a:buNone/>
            </a:pPr>
            <a:r>
              <a:rPr lang="pt-BR" sz="2400" b="1" dirty="0" smtClean="0"/>
              <a:t>Diferentes formas de se relacionar com Jesus ressuscitado:</a:t>
            </a:r>
          </a:p>
          <a:p>
            <a:pPr>
              <a:lnSpc>
                <a:spcPct val="160000"/>
              </a:lnSpc>
            </a:pPr>
            <a:r>
              <a:rPr lang="pt-BR" sz="2400" dirty="0" smtClean="0"/>
              <a:t>Nas práticas de espiritualidade;</a:t>
            </a:r>
          </a:p>
          <a:p>
            <a:pPr>
              <a:lnSpc>
                <a:spcPct val="160000"/>
              </a:lnSpc>
            </a:pPr>
            <a:r>
              <a:rPr lang="pt-BR" sz="2400" dirty="0" smtClean="0"/>
              <a:t>Nos cultos;</a:t>
            </a:r>
          </a:p>
          <a:p>
            <a:pPr>
              <a:lnSpc>
                <a:spcPct val="160000"/>
              </a:lnSpc>
            </a:pPr>
            <a:r>
              <a:rPr lang="pt-BR" sz="2400" dirty="0" smtClean="0"/>
              <a:t>Na expectativa da vinda </a:t>
            </a:r>
          </a:p>
          <a:p>
            <a:pPr>
              <a:lnSpc>
                <a:spcPct val="160000"/>
              </a:lnSpc>
              <a:buNone/>
            </a:pPr>
            <a:r>
              <a:rPr lang="pt-BR" sz="2400" dirty="0" smtClean="0"/>
              <a:t>  de Jesus no final dos tempos.</a:t>
            </a:r>
            <a:endParaRPr lang="pt-BR" sz="2400" dirty="0"/>
          </a:p>
        </p:txBody>
      </p:sp>
      <p:pic>
        <p:nvPicPr>
          <p:cNvPr id="22530" name="Picture 2" descr="Seja bem vindo/a ao Centro de Estudos Bíblicos - CEBI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54236" y="4071942"/>
            <a:ext cx="2404044" cy="1974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pt-BR" dirty="0" smtClean="0"/>
              <a:t>	Paulo Nogueira faz uma referência ao evangelho de Tomé que apresenta Jesus como um pregador de palavras misteriosas de salvação e nunca narra sua ações.</a:t>
            </a:r>
            <a:endParaRPr lang="pt-BR" dirty="0"/>
          </a:p>
        </p:txBody>
      </p:sp>
      <p:pic>
        <p:nvPicPr>
          <p:cNvPr id="23554" name="Picture 2" descr="Evangelho de Tomé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929066"/>
            <a:ext cx="4792278" cy="23002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Os gnósticos eram um grupo cristão surgido no segundo século que interpretava as Escrituras e o sentido de Jesus de Nazaré de forma muito dualista com oposição entre o mundo  material e espiritual e tiveram grande influência no cristianismo antigo e foram combatidos por outros grupos.</a:t>
            </a:r>
          </a:p>
          <a:p>
            <a:pPr>
              <a:buNone/>
            </a:pPr>
            <a:r>
              <a:rPr lang="pt-BR" dirty="0" smtClean="0"/>
              <a:t>	Inicialmente pensavam que o evangelho de Tomé fosse um evangelho gnóstico.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24578" name="Picture 2" descr="Apócrifos “escondidos” localizados depois da visão de EGW ajudaram na  compreensão da Bíblia – Adventistas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5072074"/>
            <a:ext cx="2810070" cy="1487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60000"/>
              </a:lnSpc>
              <a:buNone/>
            </a:pPr>
            <a:r>
              <a:rPr lang="pt-BR" dirty="0" smtClean="0"/>
              <a:t>O evangelho de Tomé inicia assim:</a:t>
            </a:r>
          </a:p>
          <a:p>
            <a:pPr>
              <a:lnSpc>
                <a:spcPct val="160000"/>
              </a:lnSpc>
              <a:buNone/>
            </a:pPr>
            <a:r>
              <a:rPr lang="pt-BR" dirty="0" smtClean="0"/>
              <a:t>“</a:t>
            </a:r>
            <a:r>
              <a:rPr lang="pt-BR" i="1" dirty="0" smtClean="0"/>
              <a:t>Estas são as sentenças ocultas que Jesus vivo pronunciou e Judas Tomé, o Gêmeo registrou. E ele disse; ‘Quem quer que descubra a interpretação destas sentenças não provará a morte’. Jesus disse: ‘Que aquele que procura não deixe de procurar até que encontre. Quando encontrar ficará perturbado. Quando estiver perturbado, ficará maravilhado e dominará tudo’”.(1-2)</a:t>
            </a:r>
            <a:endParaRPr lang="pt-B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pt-BR" dirty="0" smtClean="0"/>
              <a:t>	Os indícios são de: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Uma tradição que foca nas palavras de Jesus desvinculadas do contexto transmitindo apenas os seus ditos; (Tomé)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Uma tradição que privilegia suas ações, como milagres e história de sua paixão. (Sinóticos) </a:t>
            </a:r>
            <a:endParaRPr lang="pt-BR" dirty="0"/>
          </a:p>
        </p:txBody>
      </p:sp>
      <p:pic>
        <p:nvPicPr>
          <p:cNvPr id="5" name="Picture 2" descr="Cristianismo: o que é, resumo e símbolos - Toda Matér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5179085"/>
            <a:ext cx="3071834" cy="1255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	“Ao que parece Tomé torna a </a:t>
            </a:r>
            <a:r>
              <a:rPr lang="pt-BR" dirty="0" err="1" smtClean="0"/>
              <a:t>solitude</a:t>
            </a:r>
            <a:r>
              <a:rPr lang="pt-BR" dirty="0" smtClean="0"/>
              <a:t> uma condição explicita para a salvação (Dito 49) apesar dos interpretes dos ditos enigmáticos de Jesus encontrarem no significado dos seus ditos a vida eterna, que os leva a pertencerem ao grupo dos filhos do Pai Vivente. Esta interpretação é solitária e interiorizada não sendo um processo comunitário” </a:t>
            </a:r>
            <a:r>
              <a:rPr lang="pt-BR" sz="2000" dirty="0" err="1" smtClean="0"/>
              <a:t>Edessa</a:t>
            </a:r>
            <a:r>
              <a:rPr lang="pt-BR" sz="2000" dirty="0" smtClean="0"/>
              <a:t> - História do Cristianismo Primitivo na outra margem do Eufrates. </a:t>
            </a:r>
            <a:endParaRPr lang="pt-BR" dirty="0"/>
          </a:p>
        </p:txBody>
      </p:sp>
      <p:pic>
        <p:nvPicPr>
          <p:cNvPr id="29698" name="Picture 2" descr="8 Dicas para começar com Meditação | Arte de Viver Bras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5214950"/>
            <a:ext cx="4143404" cy="12578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98978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3200" dirty="0" smtClean="0"/>
              <a:t>“Parece que estes seguidores de Jesus se integraram na comunidade judaica de </a:t>
            </a:r>
            <a:r>
              <a:rPr lang="pt-BR" sz="3200" dirty="0" err="1" smtClean="0"/>
              <a:t>Edessa</a:t>
            </a:r>
            <a:r>
              <a:rPr lang="pt-BR" sz="3200" dirty="0" smtClean="0"/>
              <a:t> de uma forma relativamente harmoniosa, sendo assim desnecessária a polêmica anti judaica nos seus textos”. </a:t>
            </a:r>
            <a:r>
              <a:rPr lang="pt-BR" sz="1800" dirty="0" err="1" smtClean="0"/>
              <a:t>Edessa</a:t>
            </a:r>
            <a:r>
              <a:rPr lang="pt-BR" sz="1800" dirty="0" smtClean="0"/>
              <a:t> - História do Cristianismo Primitivo na outra margem do Eufrates. </a:t>
            </a:r>
            <a:endParaRPr lang="pt-BR" dirty="0" smtClean="0"/>
          </a:p>
          <a:p>
            <a:pPr>
              <a:buNone/>
            </a:pPr>
            <a:endParaRPr lang="pt-BR" dirty="0"/>
          </a:p>
        </p:txBody>
      </p:sp>
      <p:pic>
        <p:nvPicPr>
          <p:cNvPr id="7170" name="Picture 2" descr="Cristianismo primitivo – Wikipédia, a enciclopédia liv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500570"/>
            <a:ext cx="1397811" cy="19505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	“O evangelho de Tomé demonstra-nos que existiram múltiplas possibilidades de interpretar a tradição de Jesus. A cruz e a ressurreição não eram o único foco possível da pregação cristã primitiva, a vinda do apocalipse não era a única forma de imaginar o futuro e a animosidade para com os judeus não era necessária para a definição da identidade cristã”. </a:t>
            </a:r>
            <a:r>
              <a:rPr lang="pt-BR" sz="1800" dirty="0" err="1" smtClean="0"/>
              <a:t>Edessa</a:t>
            </a:r>
            <a:r>
              <a:rPr lang="pt-BR" sz="1800" dirty="0" smtClean="0"/>
              <a:t> - História do Cristianismo Primitivo na outra margem do Eufrates. </a:t>
            </a:r>
            <a:endParaRPr lang="pt-BR" dirty="0"/>
          </a:p>
        </p:txBody>
      </p:sp>
      <p:pic>
        <p:nvPicPr>
          <p:cNvPr id="6146" name="Picture 2" descr="Aventuras na História · Triunfo da Cruz: Como o cristianismo tornou-se a  religião mais influente e poderosa do mund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5143512"/>
            <a:ext cx="2676498" cy="15055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“No oriente a leste do Eufrates o cristianismo estava a tomar outra direção, outro mundo, um mundo em que os seguidores de Jesus não eram dissidentes; não eram perseguidos pelas autoridades, presos ou martirizados. As suas escolhas teológicas foram diferentes, eles viram Jesus como um mestre de sabedoria, um anunciador de palavras que eram contempladas, interpretadas e seguidas”. </a:t>
            </a:r>
          </a:p>
          <a:p>
            <a:pPr>
              <a:buNone/>
            </a:pPr>
            <a:r>
              <a:rPr lang="pt-BR" sz="1900" dirty="0" err="1" smtClean="0"/>
              <a:t>Edessa</a:t>
            </a:r>
            <a:r>
              <a:rPr lang="pt-BR" sz="1900" dirty="0" smtClean="0"/>
              <a:t> - História do Cristianismo </a:t>
            </a:r>
          </a:p>
          <a:p>
            <a:pPr>
              <a:buNone/>
            </a:pPr>
            <a:r>
              <a:rPr lang="pt-BR" sz="1900" dirty="0" smtClean="0"/>
              <a:t>Primitivo na outra margem do Eufrates. </a:t>
            </a:r>
            <a:endParaRPr lang="pt-BR" dirty="0"/>
          </a:p>
        </p:txBody>
      </p:sp>
      <p:pic>
        <p:nvPicPr>
          <p:cNvPr id="5122" name="Picture 2" descr="Visitando a nossa história — Universidade Metodista de São Paul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892050"/>
            <a:ext cx="2047876" cy="1556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 smtClean="0"/>
              <a:t>“... O cristianismo primitivo na cidade de </a:t>
            </a:r>
            <a:r>
              <a:rPr lang="pt-BR" dirty="0" err="1" smtClean="0"/>
              <a:t>Edessa</a:t>
            </a:r>
            <a:r>
              <a:rPr lang="pt-BR" dirty="0" smtClean="0"/>
              <a:t> se tornou um grande centro da igreja primitiva ao nível de Roma, </a:t>
            </a:r>
            <a:r>
              <a:rPr lang="pt-BR" dirty="0" err="1" smtClean="0"/>
              <a:t>Éfeso</a:t>
            </a:r>
            <a:r>
              <a:rPr lang="pt-BR" dirty="0" smtClean="0"/>
              <a:t>, Alexandria e Antioquia”. 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 “Os seus habitantes falavam aramaico, sendo a cidade um centro de cultura literária antes do advento do cristianismo”. 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“</a:t>
            </a:r>
            <a:r>
              <a:rPr lang="pt-BR" dirty="0" err="1" smtClean="0"/>
              <a:t>Edessa</a:t>
            </a:r>
            <a:r>
              <a:rPr lang="pt-BR" dirty="0" smtClean="0"/>
              <a:t> tinha uma comunidade judaica de pensamento helenista”. </a:t>
            </a:r>
          </a:p>
          <a:p>
            <a:pPr>
              <a:buNone/>
            </a:pPr>
            <a:endParaRPr lang="pt-BR" sz="1800" dirty="0" smtClean="0"/>
          </a:p>
          <a:p>
            <a:pPr>
              <a:buNone/>
            </a:pPr>
            <a:r>
              <a:rPr lang="pt-BR" sz="1800" dirty="0" err="1" smtClean="0"/>
              <a:t>Edessa</a:t>
            </a:r>
            <a:r>
              <a:rPr lang="pt-BR" sz="1800" dirty="0" smtClean="0"/>
              <a:t> - História do Cristianismo </a:t>
            </a:r>
          </a:p>
          <a:p>
            <a:pPr>
              <a:buNone/>
            </a:pPr>
            <a:r>
              <a:rPr lang="pt-BR" sz="1800" dirty="0" smtClean="0"/>
              <a:t>Primitivo na outra margem do Eufrates. </a:t>
            </a:r>
            <a:endParaRPr lang="pt-BR" dirty="0"/>
          </a:p>
        </p:txBody>
      </p:sp>
      <p:pic>
        <p:nvPicPr>
          <p:cNvPr id="36866" name="Picture 2" descr="Edess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4500570"/>
            <a:ext cx="2928958" cy="20182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357166"/>
            <a:ext cx="8183880" cy="550072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pt-BR" sz="2200" dirty="0" smtClean="0"/>
              <a:t>	O evangelho de Tomé caracteriza um cristianismo que apresenta um tom “médio-platônico e exotérico” sem muita ênfase nas perseguições ou sofrimentos.</a:t>
            </a:r>
          </a:p>
          <a:p>
            <a:pPr>
              <a:lnSpc>
                <a:spcPct val="150000"/>
              </a:lnSpc>
              <a:buNone/>
            </a:pPr>
            <a:endParaRPr lang="pt-BR" sz="2200" dirty="0" smtClean="0"/>
          </a:p>
          <a:p>
            <a:pPr>
              <a:lnSpc>
                <a:spcPct val="150000"/>
              </a:lnSpc>
              <a:buNone/>
            </a:pPr>
            <a:r>
              <a:rPr lang="pt-BR" sz="2200" dirty="0" smtClean="0"/>
              <a:t>“ [Disse Jesus]: Se tendes dinheiro, não o empresteis a juros, mas dai-o […] </a:t>
            </a:r>
            <a:r>
              <a:rPr lang="pt-BR" sz="2200" dirty="0" err="1" smtClean="0"/>
              <a:t>àqu</a:t>
            </a:r>
            <a:r>
              <a:rPr lang="pt-BR" sz="2200" dirty="0" smtClean="0"/>
              <a:t>[ele] de quem não </a:t>
            </a:r>
            <a:r>
              <a:rPr lang="pt-BR" sz="2200" dirty="0" smtClean="0"/>
              <a:t>recebereis</a:t>
            </a:r>
            <a:r>
              <a:rPr lang="pt-BR" sz="2200" dirty="0" smtClean="0"/>
              <a:t> </a:t>
            </a:r>
            <a:r>
              <a:rPr lang="pt-BR" sz="2200" dirty="0" smtClean="0"/>
              <a:t>(Dito 95); Se </a:t>
            </a:r>
            <a:r>
              <a:rPr lang="pt-BR" sz="2200" dirty="0" smtClean="0"/>
              <a:t>não jejuais do mundo não encontrareis o </a:t>
            </a:r>
            <a:r>
              <a:rPr lang="pt-BR" sz="2200" dirty="0" smtClean="0"/>
              <a:t>Reino (Dito 27); </a:t>
            </a:r>
            <a:r>
              <a:rPr lang="pt-BR" sz="2200" dirty="0" smtClean="0"/>
              <a:t>Felizes os pobres porque vosso é o Reino dos </a:t>
            </a:r>
            <a:r>
              <a:rPr lang="pt-BR" sz="2200" dirty="0" smtClean="0"/>
              <a:t>céus (Dito 54); </a:t>
            </a:r>
            <a:r>
              <a:rPr lang="pt-BR" sz="2200" dirty="0" smtClean="0"/>
              <a:t>Jesus disse: estai de </a:t>
            </a:r>
            <a:r>
              <a:rPr lang="pt-BR" sz="2200" dirty="0" smtClean="0"/>
              <a:t>passagem (Dito 42)” </a:t>
            </a:r>
            <a:endParaRPr lang="pt-BR" sz="2200" dirty="0"/>
          </a:p>
        </p:txBody>
      </p:sp>
      <p:pic>
        <p:nvPicPr>
          <p:cNvPr id="4098" name="Picture 2" descr="Coração puro - Shmuel Lemle - Extra Onl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5357826"/>
            <a:ext cx="2214578" cy="12479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3200" dirty="0" smtClean="0"/>
              <a:t>"Disse Jesus: Eu sou a luz que está acima de todos eles. Eu sou o Todo. O Todo procedeu de mim e o Todo chegou a mim. Rachem um (pedaço de) lenha, eu estou aí. Ergam a pedra, e vocês me encontrarão“ (dito 77).</a:t>
            </a:r>
            <a:endParaRPr lang="pt-BR" dirty="0"/>
          </a:p>
        </p:txBody>
      </p:sp>
      <p:pic>
        <p:nvPicPr>
          <p:cNvPr id="43010" name="Picture 2" descr="Portal Luteranos | A luz resplandeceu - Hino ao Verbo de De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286256"/>
            <a:ext cx="3429024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41854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pt-BR" b="1" dirty="0" smtClean="0"/>
              <a:t>       Pensamentos / Dúvidas:</a:t>
            </a:r>
          </a:p>
          <a:p>
            <a:pPr>
              <a:lnSpc>
                <a:spcPct val="150000"/>
              </a:lnSpc>
              <a:buNone/>
            </a:pPr>
            <a:endParaRPr lang="pt-BR" dirty="0" smtClean="0"/>
          </a:p>
          <a:p>
            <a:pPr>
              <a:lnSpc>
                <a:spcPct val="150000"/>
              </a:lnSpc>
            </a:pPr>
            <a:r>
              <a:rPr lang="pt-BR" dirty="0" smtClean="0"/>
              <a:t>Os conflitos eram enfrentados;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Qual a interferência da diversidade no sentimento de pertença?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Os símbolos do cristianismo que nós conhecemos estão ligados </a:t>
            </a:r>
          </a:p>
          <a:p>
            <a:pPr>
              <a:lnSpc>
                <a:spcPct val="150000"/>
              </a:lnSpc>
              <a:buNone/>
            </a:pPr>
            <a:r>
              <a:rPr lang="pt-BR" dirty="0" smtClean="0"/>
              <a:t>	aos evangelhos sinóticos;</a:t>
            </a:r>
          </a:p>
          <a:p>
            <a:pPr>
              <a:lnSpc>
                <a:spcPct val="150000"/>
              </a:lnSpc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  <p:pic>
        <p:nvPicPr>
          <p:cNvPr id="28674" name="Picture 2" descr="Símbolos DO Cristianismo Ilustraçã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4714884"/>
            <a:ext cx="1643074" cy="1659756"/>
          </a:xfrm>
          <a:prstGeom prst="rect">
            <a:avLst/>
          </a:prstGeom>
          <a:noFill/>
        </p:spPr>
      </p:pic>
      <p:pic>
        <p:nvPicPr>
          <p:cNvPr id="4" name="Picture 2" descr="Pessoa pensando ilustração, ponto de interrogação animação, pergunta,  texto, desenho animado, papel de parede png | PNGW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500042"/>
            <a:ext cx="1930391" cy="1930391"/>
          </a:xfrm>
          <a:prstGeom prst="rect">
            <a:avLst/>
          </a:prstGeom>
          <a:noFill/>
        </p:spPr>
      </p:pic>
      <p:pic>
        <p:nvPicPr>
          <p:cNvPr id="5" name="Picture 2" descr="Pessoa pensando ilustração, ponto de interrogação animação, pergunta,  texto, desenho animado, papel de parede png | PNGW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28604"/>
            <a:ext cx="857256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41854"/>
          </a:xfrm>
        </p:spPr>
        <p:txBody>
          <a:bodyPr>
            <a:normAutofit/>
          </a:bodyPr>
          <a:lstStyle/>
          <a:p>
            <a:r>
              <a:rPr lang="pt-BR" dirty="0" smtClean="0"/>
              <a:t>Além do contexto cultural, o que faz as memórias de Jesus serem cultivadas de forma tão diferentes nos evangelhos canônicos e no evangelho de Tomé?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Quem era Judas Tomé, o gêmeo?</a:t>
            </a:r>
          </a:p>
          <a:p>
            <a:endParaRPr lang="pt-BR" dirty="0" smtClean="0"/>
          </a:p>
          <a:p>
            <a:r>
              <a:rPr lang="pt-BR" dirty="0" smtClean="0"/>
              <a:t>Se os Judeus não aceitam Jesus como filhos de Deus, e ressurreição,</a:t>
            </a:r>
          </a:p>
          <a:p>
            <a:pPr>
              <a:buNone/>
            </a:pPr>
            <a:r>
              <a:rPr lang="pt-BR" dirty="0" smtClean="0"/>
              <a:t>	como foram receptivos em 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dirty="0" err="1" smtClean="0"/>
              <a:t>Edessa</a:t>
            </a:r>
            <a:r>
              <a:rPr lang="pt-BR" dirty="0" smtClean="0"/>
              <a:t> ao Cristianismo?</a:t>
            </a:r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1030" name="Picture 6" descr="Presentes Pontos De Interrogação Coloridos | Zazzle.com.b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4500570"/>
            <a:ext cx="2071702" cy="2071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essoa pensando ilustração, ponto de interrogação animação, pergunta,  texto, desenho animado, papel de parede png | PNGW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48" y="0"/>
            <a:ext cx="1144573" cy="1144573"/>
          </a:xfrm>
          <a:prstGeom prst="rect">
            <a:avLst/>
          </a:prstGeom>
          <a:noFill/>
        </p:spPr>
      </p:pic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/>
          <a:lstStyle/>
          <a:p>
            <a:r>
              <a:rPr lang="pt-BR" dirty="0" smtClean="0"/>
              <a:t>A descoberta de uma grande coleção </a:t>
            </a:r>
          </a:p>
          <a:p>
            <a:pPr>
              <a:buNone/>
            </a:pPr>
            <a:r>
              <a:rPr lang="pt-BR" dirty="0" smtClean="0"/>
              <a:t>de manuscritos, incluindo o evangelho </a:t>
            </a:r>
          </a:p>
          <a:p>
            <a:pPr>
              <a:buNone/>
            </a:pPr>
            <a:r>
              <a:rPr lang="pt-BR" dirty="0" smtClean="0"/>
              <a:t>de Tomé só foi encontrada em uma Tumba em </a:t>
            </a:r>
            <a:r>
              <a:rPr lang="pt-BR" dirty="0" err="1" smtClean="0"/>
              <a:t>Nag</a:t>
            </a:r>
            <a:r>
              <a:rPr lang="pt-BR" dirty="0" smtClean="0"/>
              <a:t> </a:t>
            </a:r>
            <a:r>
              <a:rPr lang="pt-BR" dirty="0" err="1" smtClean="0"/>
              <a:t>Hammadi</a:t>
            </a:r>
            <a:r>
              <a:rPr lang="pt-BR" dirty="0" smtClean="0"/>
              <a:t> no Egito em 1945;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“O evangelho de Tomé recebe destaque entre os apócrifos por ser considerado pelos estudiosos do NT como o que tem mais semelhanças com a fonte Q”.   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7" name="Picture 2" descr="Pessoa pensando ilustração, ponto de interrogação animação, pergunta,  texto, desenho animado, papel de parede png | PNGW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5786454"/>
            <a:ext cx="715945" cy="715945"/>
          </a:xfrm>
          <a:prstGeom prst="rect">
            <a:avLst/>
          </a:prstGeom>
          <a:noFill/>
        </p:spPr>
      </p:pic>
      <p:pic>
        <p:nvPicPr>
          <p:cNvPr id="8" name="Picture 2" descr="Pessoa pensando ilustração, ponto de interrogação animação, pergunta,  texto, desenho animado, papel de parede png | PNGW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5643578"/>
            <a:ext cx="858820" cy="858820"/>
          </a:xfrm>
          <a:prstGeom prst="rect">
            <a:avLst/>
          </a:prstGeom>
          <a:noFill/>
        </p:spPr>
      </p:pic>
      <p:pic>
        <p:nvPicPr>
          <p:cNvPr id="9" name="Picture 2" descr="Pessoa pensando ilustração, ponto de interrogação animação, pergunta,  texto, desenho animado, papel de parede png | PNGW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5500702"/>
            <a:ext cx="1001697" cy="1001697"/>
          </a:xfrm>
          <a:prstGeom prst="rect">
            <a:avLst/>
          </a:prstGeom>
          <a:noFill/>
        </p:spPr>
      </p:pic>
      <p:pic>
        <p:nvPicPr>
          <p:cNvPr id="10" name="Picture 2" descr="Pessoa pensando ilustração, ponto de interrogação animação, pergunta,  texto, desenho animado, papel de parede png | PNGW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5286388"/>
            <a:ext cx="1144573" cy="1144573"/>
          </a:xfrm>
          <a:prstGeom prst="rect">
            <a:avLst/>
          </a:prstGeom>
          <a:noFill/>
        </p:spPr>
      </p:pic>
      <p:pic>
        <p:nvPicPr>
          <p:cNvPr id="11" name="Picture 2" descr="Pessoa pensando ilustração, ponto de interrogação animação, pergunta,  texto, desenho animado, papel de parede png | PNGWi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5214950"/>
            <a:ext cx="1216011" cy="1216011"/>
          </a:xfrm>
          <a:prstGeom prst="rect">
            <a:avLst/>
          </a:prstGeom>
          <a:noFill/>
        </p:spPr>
      </p:pic>
      <p:pic>
        <p:nvPicPr>
          <p:cNvPr id="12" name="Picture 2" descr="Pessoa pensando ilustração, ponto de interrogação animação, pergunta,  texto, desenho animado, papel de parede png | PNGWi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84" y="5072074"/>
            <a:ext cx="1358887" cy="1358887"/>
          </a:xfrm>
          <a:prstGeom prst="rect">
            <a:avLst/>
          </a:prstGeom>
          <a:noFill/>
        </p:spPr>
      </p:pic>
      <p:pic>
        <p:nvPicPr>
          <p:cNvPr id="13" name="Picture 2" descr="Pessoa pensando ilustração, ponto de interrogação animação, pergunta,  texto, desenho animado, papel de parede png | PNGWi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72330" y="4857760"/>
            <a:ext cx="1644639" cy="1644639"/>
          </a:xfrm>
          <a:prstGeom prst="rect">
            <a:avLst/>
          </a:prstGeom>
          <a:noFill/>
        </p:spPr>
      </p:pic>
      <p:pic>
        <p:nvPicPr>
          <p:cNvPr id="14" name="Picture 2" descr="Pessoa pensando ilustração, ponto de interrogação animação, pergunta,  texto, desenho animado, papel de parede png | PNGWi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59" y="5930895"/>
            <a:ext cx="571504" cy="571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4185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dirty="0" smtClean="0"/>
              <a:t>FONTES DE CONSULTA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NOGUEIRA, Paulo Augusto de Souza. Breve história das Origens do Cristianismo. Aparecida, SP. Editora Santuário. 2020.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GOMES, Ricardo. </a:t>
            </a:r>
            <a:r>
              <a:rPr lang="pt-BR" dirty="0" err="1" smtClean="0"/>
              <a:t>Edessa</a:t>
            </a:r>
            <a:r>
              <a:rPr lang="pt-BR" dirty="0" smtClean="0"/>
              <a:t> - História do Cristianismo Primitivo na outra margem do Eufrates. </a:t>
            </a:r>
            <a:r>
              <a:rPr lang="pt-BR" sz="2000" dirty="0" smtClean="0">
                <a:hlinkClick r:id="rId2"/>
              </a:rPr>
              <a:t>https://www.academia.edu/28982870/Edessa_Hist%C3%B3ria_do_Cristianismo_Primitivo_na_outra_margem_do_Eufrates</a:t>
            </a:r>
            <a:endParaRPr lang="pt-BR" sz="2000" dirty="0" smtClean="0"/>
          </a:p>
          <a:p>
            <a:endParaRPr lang="pt-BR" sz="2000" dirty="0" smtClean="0"/>
          </a:p>
          <a:p>
            <a:r>
              <a:rPr lang="pt-BR" dirty="0" smtClean="0"/>
              <a:t>https://www.teses.usp.br/teses/disponiveis/8/8138/tde-21112016-151911/publico/2016_PedroLuisDeToledoPiza_VCorr.pdf</a:t>
            </a:r>
            <a:endParaRPr lang="pt-B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98978"/>
          </a:xfrm>
        </p:spPr>
        <p:txBody>
          <a:bodyPr/>
          <a:lstStyle/>
          <a:p>
            <a:r>
              <a:rPr lang="pt-BR" dirty="0" smtClean="0"/>
              <a:t>PIÑERO, Antonio. </a:t>
            </a:r>
            <a:r>
              <a:rPr lang="pt-BR" dirty="0" err="1" smtClean="0"/>
              <a:t>Los</a:t>
            </a:r>
            <a:r>
              <a:rPr lang="pt-BR" dirty="0" smtClean="0"/>
              <a:t> Cristianismos Derrotados. </a:t>
            </a:r>
            <a:r>
              <a:rPr lang="pt-BR" dirty="0" err="1" smtClean="0"/>
              <a:t>EPubLibre</a:t>
            </a:r>
            <a:r>
              <a:rPr lang="pt-BR" dirty="0" smtClean="0"/>
              <a:t>. 2007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VIELHAUER, </a:t>
            </a:r>
            <a:r>
              <a:rPr lang="pt-BR" dirty="0" err="1" smtClean="0"/>
              <a:t>Philipp</a:t>
            </a:r>
            <a:r>
              <a:rPr lang="pt-BR" dirty="0" smtClean="0"/>
              <a:t>. História da Literatura Cristã Primitiva. Academia Cristã. 2005. </a:t>
            </a:r>
            <a:r>
              <a:rPr lang="pt-BR" dirty="0" err="1" smtClean="0"/>
              <a:t>Ebook</a:t>
            </a:r>
            <a:r>
              <a:rPr lang="pt-BR" dirty="0" smtClean="0"/>
              <a:t>.</a:t>
            </a:r>
            <a:endParaRPr lang="pt-B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3831</TotalTime>
  <Words>441</Words>
  <Application>Microsoft Office PowerPoint</Application>
  <PresentationFormat>Apresentação na tela (4:3)</PresentationFormat>
  <Paragraphs>110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Aspecto</vt:lpstr>
      <vt:lpstr>A Igreja  da outra Síria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Igreja  da outra Síria</dc:title>
  <dc:creator>Jane</dc:creator>
  <cp:lastModifiedBy>Jane</cp:lastModifiedBy>
  <cp:revision>89</cp:revision>
  <dcterms:created xsi:type="dcterms:W3CDTF">2021-10-02T17:59:08Z</dcterms:created>
  <dcterms:modified xsi:type="dcterms:W3CDTF">2021-10-14T00:31:27Z</dcterms:modified>
</cp:coreProperties>
</file>